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4"/>
  </p:notesMasterIdLst>
  <p:handoutMasterIdLst>
    <p:handoutMasterId r:id="rId15"/>
  </p:handoutMasterIdLst>
  <p:sldIdLst>
    <p:sldId id="263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1" r:id="rId13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EF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06799F8-075E-4A3A-A7F6-7FBC6576F1A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74"/>
  </p:normalViewPr>
  <p:slideViewPr>
    <p:cSldViewPr snapToGrid="0">
      <p:cViewPr>
        <p:scale>
          <a:sx n="81" d="100"/>
          <a:sy n="81" d="100"/>
        </p:scale>
        <p:origin x="-30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40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3E47F476-161E-4A04-A0FB-965A0EEB43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832E49AB-875B-42C8-941C-0DE0DBD2D3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84D98C1-1D35-4AC1-86CE-3983443D2DC2}" type="datetime1">
              <a:rPr lang="ru-RU" smtClean="0"/>
              <a:t>07.11.2021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23EFBA4A-EC84-4A1C-951D-F76333FEEC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="" xmlns:a16="http://schemas.microsoft.com/office/drawing/2014/main" id="{60085306-E124-4DA3-9455-10E28A78FE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FAA0D8-202C-4D3D-887A-429ECB6FF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406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08F80-7E6B-44D5-A446-1C0594CA0811}" type="datetime1">
              <a:rPr lang="ru-RU" smtClean="0"/>
              <a:pPr/>
              <a:t>07.11.2021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014E932-560F-4669-93FB-097F2F5C118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9864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3202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21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915128" y="1397977"/>
            <a:ext cx="8361229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6" y="4475023"/>
            <a:ext cx="6831673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8A44D028-484A-4016-A0FD-DCEBE353592D}" type="datetime1">
              <a:rPr lang="ru-RU" noProof="0" smtClean="0"/>
              <a:t>07.11.2021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=""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887674" y="726883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5" name="Г-образная фигура 14">
            <a:extLst>
              <a:ext uri="{FF2B5EF4-FFF2-40B4-BE49-F238E27FC236}">
                <a16:creationId xmlns=""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=""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=""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01295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1485900"/>
          </a:xfrm>
        </p:spPr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B0B504-960D-4FF3-82DC-E4C3635A674B}" type="datetime1">
              <a:rPr lang="ru-RU" noProof="0" smtClean="0"/>
              <a:t>07.11.2021</a:t>
            </a:fld>
            <a:endParaRPr lang="ru-RU" noProof="0" dirty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=""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8391654" y="1873024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0" name="Г-образная фигура 9">
            <a:extLst>
              <a:ext uri="{FF2B5EF4-FFF2-40B4-BE49-F238E27FC236}">
                <a16:creationId xmlns=""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8152968" y="1752327"/>
            <a:ext cx="3152309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4007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DF7B7-CD0A-4A43-BE35-20EDFB8432A1}" type="datetime1">
              <a:rPr lang="ru-RU" noProof="0" smtClean="0"/>
              <a:t>07.11.2021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72544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6F59C7-98D5-4FFA-80E3-9889813E74BE}" type="datetime1">
              <a:rPr lang="ru-RU" noProof="0" smtClean="0"/>
              <a:t>07.11.2021</a:t>
            </a:fld>
            <a:endParaRPr lang="ru-RU" noProof="0" dirty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9014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, второй вариант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-образная фигура 9">
            <a:extLst>
              <a:ext uri="{FF2B5EF4-FFF2-40B4-BE49-F238E27FC236}">
                <a16:creationId xmlns=""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870090" y="709300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9" name="Прямоугольник 8" title="Боковая панель">
            <a:extLst>
              <a:ext uri="{FF2B5EF4-FFF2-40B4-BE49-F238E27FC236}">
                <a16:creationId xmlns=""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5791174" y="457175"/>
            <a:ext cx="609651" cy="1219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7977" y="1151796"/>
            <a:ext cx="9504485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7977" y="4897053"/>
            <a:ext cx="9504485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7FB405CF-C7E9-4233-9137-7641E9EC63E9}" type="datetime1">
              <a:rPr lang="ru-RU" noProof="0" smtClean="0"/>
              <a:t>07.11.2021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=""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8549910" y="1820273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=""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=""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8286317" y="1685653"/>
            <a:ext cx="3152309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33502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720213"/>
          </a:xfrm>
        </p:spPr>
        <p:txBody>
          <a:bodyPr rtlCol="0">
            <a:no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9601200" cy="4382729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2538B1-C940-4406-BCB8-DC91D6A15B03}" type="datetime1">
              <a:rPr lang="ru-RU" noProof="0" smtClean="0"/>
              <a:t>07.11.2021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7" name="Прямая соединительная линия 6">
            <a:extLst>
              <a:ext uri="{FF2B5EF4-FFF2-40B4-BE49-F238E27FC236}">
                <a16:creationId xmlns=""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465008" y="1445344"/>
            <a:ext cx="9468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94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 и рисунком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=""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7" name="Овал 26">
            <a:extLst>
              <a:ext uri="{FF2B5EF4-FFF2-40B4-BE49-F238E27FC236}">
                <a16:creationId xmlns=""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7040199" y="564425"/>
            <a:ext cx="4356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D55F6BDF-291F-4C2E-B9D8-9EC1D2DC17B1}" type="datetime1">
              <a:rPr lang="ru-RU" noProof="0" smtClean="0"/>
              <a:t>07.11.2021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Рисунок 12">
            <a:extLst>
              <a:ext uri="{FF2B5EF4-FFF2-40B4-BE49-F238E27FC236}">
                <a16:creationId xmlns=""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761" y="670570"/>
            <a:ext cx="4151312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7" name="Объект 15">
            <a:extLst>
              <a:ext uri="{FF2B5EF4-FFF2-40B4-BE49-F238E27FC236}">
                <a16:creationId xmlns=""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747294" y="5188236"/>
            <a:ext cx="4858459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 marL="0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1pPr>
            <a:lvl2pPr marL="530352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2pPr>
            <a:lvl3pPr marL="9875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14447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901952" indent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=""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=""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=""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=""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0844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=""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6533E58D-9F3B-48E0-8486-BA34FFA7DE3F}" type="datetime1">
              <a:rPr lang="ru-RU" noProof="0" smtClean="0"/>
              <a:t>07.11.2021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Г-образная фигура 20">
            <a:extLst>
              <a:ext uri="{FF2B5EF4-FFF2-40B4-BE49-F238E27FC236}">
                <a16:creationId xmlns=""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=""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=""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=""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Объект 2">
            <a:extLst>
              <a:ext uri="{FF2B5EF4-FFF2-40B4-BE49-F238E27FC236}">
                <a16:creationId xmlns=""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5360" y="518474"/>
            <a:ext cx="4910394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8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6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 rtl="0">
              <a:buNone/>
            </a:pPr>
            <a:r>
              <a:rPr lang="ru-RU" noProof="0"/>
              <a:t>Образец текста</a:t>
            </a:r>
          </a:p>
          <a:p>
            <a:pPr marL="0" lvl="1" indent="0" algn="ctr" rtl="0">
              <a:buNone/>
            </a:pPr>
            <a:r>
              <a:rPr lang="ru-RU" noProof="0"/>
              <a:t>Второй уровень</a:t>
            </a:r>
          </a:p>
          <a:p>
            <a:pPr marL="0" lvl="2" indent="0" algn="ctr" rtl="0">
              <a:buNone/>
            </a:pPr>
            <a:r>
              <a:rPr lang="ru-RU" noProof="0"/>
              <a:t>Третий уровень</a:t>
            </a:r>
          </a:p>
          <a:p>
            <a:pPr marL="0" lvl="3" indent="0" algn="ctr" rtl="0">
              <a:buNone/>
            </a:pPr>
            <a:r>
              <a:rPr lang="ru-RU" noProof="0"/>
              <a:t>Четвертый уровень</a:t>
            </a:r>
          </a:p>
          <a:p>
            <a:pPr marL="0" lvl="4" indent="0" algn="ctr" rtl="0">
              <a:buNone/>
            </a:pPr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8660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, 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Прямоугольник 13">
            <a:extLst>
              <a:ext uri="{FF2B5EF4-FFF2-40B4-BE49-F238E27FC236}">
                <a16:creationId xmlns=""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507591" y="5289755"/>
            <a:ext cx="5270049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accent3"/>
              </a:solidFill>
            </a:endParaRPr>
          </a:p>
        </p:txBody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=""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44414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AE8A9B8D-2AF0-47C1-AFB2-AFA473452CA4}" type="datetime1">
              <a:rPr lang="ru-RU" noProof="0" smtClean="0"/>
              <a:t>07.11.2021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=""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=""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0" name="Рисунок 9">
            <a:extLst>
              <a:ext uri="{FF2B5EF4-FFF2-40B4-BE49-F238E27FC236}">
                <a16:creationId xmlns=""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6245" y="668595"/>
            <a:ext cx="4646651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6" name="Текст 15">
            <a:extLst>
              <a:ext uri="{FF2B5EF4-FFF2-40B4-BE49-F238E27FC236}">
                <a16:creationId xmlns=""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0275" y="5352418"/>
            <a:ext cx="5148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rtlCol="0" anchor="ctr" anchorCtr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1pPr>
            <a:lvl2pPr marL="530352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2pPr>
            <a:lvl3pPr marL="9875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3pPr>
            <a:lvl4pPr marL="14447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4pPr>
            <a:lvl5pPr marL="1901952" indent="0" algn="ctr">
              <a:buFont typeface="Arial" panose="020B0604020202020204" pitchFamily="34" charset="0"/>
              <a:buNone/>
              <a:defRPr sz="1400">
                <a:solidFill>
                  <a:schemeClr val="accent3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=""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=""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=""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82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=""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36176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20DE436B-AA2E-4BBC-9B20-7E2E324BF6AF}" type="datetime1">
              <a:rPr lang="ru-RU" noProof="0" smtClean="0"/>
              <a:t>07.11.2021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=""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=""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9" name="Рисунок 18">
            <a:extLst>
              <a:ext uri="{FF2B5EF4-FFF2-40B4-BE49-F238E27FC236}">
                <a16:creationId xmlns=""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6246" y="668595"/>
            <a:ext cx="4646651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=""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=""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=""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78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65025" y="1301360"/>
            <a:ext cx="9612971" cy="2852737"/>
          </a:xfrm>
        </p:spPr>
        <p:txBody>
          <a:bodyPr rtlCol="0" anchor="b">
            <a:normAutofit/>
          </a:bodyPr>
          <a:lstStyle>
            <a:lvl1pPr algn="r">
              <a:defRPr sz="7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 rtlCol="0"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39766FF-2E5B-4390-A077-3C50F4CE4E45}" type="datetime1">
              <a:rPr lang="ru-RU" noProof="0" smtClean="0"/>
              <a:t>07.11.2021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 rtlCol="0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Г-образная фигура 8">
            <a:extLst>
              <a:ext uri="{FF2B5EF4-FFF2-40B4-BE49-F238E27FC236}">
                <a16:creationId xmlns=""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=""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59214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D6DC7A-2B30-4DA5-83AF-530085FAEFDA}" type="datetime1">
              <a:rPr lang="ru-RU" noProof="0" smtClean="0"/>
              <a:t>07.11.2021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6885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Боковая панель">
            <a:extLst>
              <a:ext uri="{FF2B5EF4-FFF2-40B4-BE49-F238E27FC236}">
                <a16:creationId xmlns="" xmlns:a16="http://schemas.microsoft.com/office/drawing/2014/main" id="{FFA7AFEF-D97A-4A94-A884-7F95E91332B7}"/>
              </a:ext>
            </a:extLst>
          </p:cNvPr>
          <p:cNvSpPr/>
          <p:nvPr/>
        </p:nvSpPr>
        <p:spPr>
          <a:xfrm>
            <a:off x="622095" y="0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983497E4-9A7A-409D-84E3-BA65B26BE651}" type="datetime1">
              <a:rPr lang="ru-RU" noProof="0" smtClean="0"/>
              <a:t>07.11.2021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algn="ctr"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9" name="Прямоугольник 8" title="Боковая панель"/>
          <p:cNvSpPr/>
          <p:nvPr/>
        </p:nvSpPr>
        <p:spPr>
          <a:xfrm>
            <a:off x="478095" y="376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5630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62" r:id="rId3"/>
    <p:sldLayoutId id="2147483668" r:id="rId4"/>
    <p:sldLayoutId id="2147483671" r:id="rId5"/>
    <p:sldLayoutId id="2147483669" r:id="rId6"/>
    <p:sldLayoutId id="214748367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Arial" panose="020B0604020202020204" pitchFamily="34" charset="0"/>
        <a:buChar char="•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8732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4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304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7876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187702" indent="-28575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5F28594-E3E7-4921-BB26-C93A4252F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9247" y="1284573"/>
            <a:ext cx="8361229" cy="862144"/>
          </a:xfrm>
        </p:spPr>
        <p:txBody>
          <a:bodyPr rtlCol="0"/>
          <a:lstStyle/>
          <a:p>
            <a:r>
              <a:rPr lang="kk-KZ" sz="4000" cap="none" dirty="0" smtClean="0"/>
              <a:t>Тілдік ресурстар</a:t>
            </a:r>
            <a:endParaRPr lang="ru-RU" sz="4000" cap="none" dirty="0"/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1889247" y="2246254"/>
            <a:ext cx="8361229" cy="13058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/>
              <a:t>Модуль: </a:t>
            </a:r>
            <a:r>
              <a:rPr lang="ru-RU" sz="3200" b="1" dirty="0" err="1"/>
              <a:t>мәліметтер</a:t>
            </a:r>
            <a:r>
              <a:rPr lang="ru-RU" sz="3200" b="1" dirty="0"/>
              <a:t> </a:t>
            </a:r>
            <a:r>
              <a:rPr lang="ru-RU" sz="3200" b="1" dirty="0" err="1"/>
              <a:t>базасы</a:t>
            </a:r>
            <a:r>
              <a:rPr lang="ru-RU" sz="3200" b="1" dirty="0"/>
              <a:t> </a:t>
            </a:r>
            <a:r>
              <a:rPr lang="en-US" sz="3200" b="1" dirty="0"/>
              <a:t>LR </a:t>
            </a:r>
            <a:r>
              <a:rPr lang="ru-RU" sz="3200" b="1" dirty="0" err="1"/>
              <a:t>ретінде</a:t>
            </a:r>
            <a:r>
              <a:rPr lang="ru-RU" sz="3200" b="1" dirty="0"/>
              <a:t>. ЖАЗБАША ЖӘНЕ АУЫЗША ТІЛДІК ДЕРЕКТЕРГЕ АРНАЛҒАН ДЕРЕКҚОРЛАР</a:t>
            </a:r>
            <a:endParaRPr lang="ru-RU" sz="3200" dirty="0"/>
          </a:p>
        </p:txBody>
      </p:sp>
      <p:sp>
        <p:nvSpPr>
          <p:cNvPr id="5" name="Подзаголовок 2">
            <a:extLst>
              <a:ext uri="{FF2B5EF4-FFF2-40B4-BE49-F238E27FC236}">
                <a16:creationId xmlns="" xmlns:a16="http://schemas.microsoft.com/office/drawing/2014/main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2654026" y="-69785"/>
            <a:ext cx="6831673" cy="757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/>
              <a:t> </a:t>
            </a:r>
            <a:r>
              <a:rPr lang="ru-RU" sz="2000" b="1" dirty="0" err="1" smtClean="0"/>
              <a:t>әл-Фараби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атындағы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Қаз</a:t>
            </a:r>
            <a:r>
              <a:rPr lang="ru-RU" sz="2000" b="1" dirty="0" smtClean="0"/>
              <a:t> ҰУ</a:t>
            </a:r>
            <a:endParaRPr lang="ru-RU" sz="2000" b="1" dirty="0"/>
          </a:p>
        </p:txBody>
      </p:sp>
      <p:sp>
        <p:nvSpPr>
          <p:cNvPr id="6" name="Подзаголовок 2">
            <a:extLst>
              <a:ext uri="{FF2B5EF4-FFF2-40B4-BE49-F238E27FC236}">
                <a16:creationId xmlns="" xmlns:a16="http://schemas.microsoft.com/office/drawing/2014/main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3272154" y="6424593"/>
            <a:ext cx="6831673" cy="433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/>
              <a:t>2021-2022</a:t>
            </a:r>
            <a:endParaRPr lang="ru-RU" sz="2000" b="1" dirty="0"/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2073507" y="3429000"/>
            <a:ext cx="8361229" cy="133749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err="1"/>
              <a:t>Дәріс</a:t>
            </a:r>
            <a:r>
              <a:rPr lang="ru-RU" sz="2800" dirty="0"/>
              <a:t> </a:t>
            </a:r>
            <a:r>
              <a:rPr lang="ru-RU" sz="2800" dirty="0" smtClean="0"/>
              <a:t>№ 13</a:t>
            </a:r>
            <a:r>
              <a:rPr lang="ru-RU" sz="2800" dirty="0"/>
              <a:t>. </a:t>
            </a:r>
            <a:r>
              <a:rPr lang="ru-RU" sz="2800" dirty="0" err="1"/>
              <a:t>Терминологиялық</a:t>
            </a:r>
            <a:r>
              <a:rPr lang="ru-RU" sz="2800" dirty="0"/>
              <a:t> </a:t>
            </a:r>
            <a:r>
              <a:rPr lang="ru-RU" sz="2800" dirty="0" err="1"/>
              <a:t>деректер</a:t>
            </a:r>
            <a:r>
              <a:rPr lang="ru-RU" sz="2800" dirty="0"/>
              <a:t> </a:t>
            </a:r>
            <a:r>
              <a:rPr lang="ru-RU" sz="2800" dirty="0" err="1"/>
              <a:t>базасын</a:t>
            </a:r>
            <a:r>
              <a:rPr lang="ru-RU" sz="2800" dirty="0"/>
              <a:t> </a:t>
            </a:r>
            <a:r>
              <a:rPr lang="ru-RU" sz="2800" dirty="0" err="1"/>
              <a:t>енгізу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пайдалану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24638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8488" y="679938"/>
            <a:ext cx="9601200" cy="5489215"/>
          </a:xfrm>
        </p:spPr>
        <p:txBody>
          <a:bodyPr/>
          <a:lstStyle/>
          <a:p>
            <a:r>
              <a:rPr lang="ru-RU" sz="1800" dirty="0" smtClean="0"/>
              <a:t>ТД</a:t>
            </a:r>
            <a:r>
              <a:rPr lang="kk-KZ" sz="1800" dirty="0" smtClean="0"/>
              <a:t>Қ</a:t>
            </a:r>
            <a:r>
              <a:rPr lang="ru-RU" sz="1800" dirty="0" smtClean="0"/>
              <a:t>-</a:t>
            </a:r>
            <a:r>
              <a:rPr lang="ru-RU" sz="1800" dirty="0" err="1" smtClean="0"/>
              <a:t>ны</a:t>
            </a:r>
            <a:r>
              <a:rPr lang="ru-RU" sz="1800" dirty="0" smtClean="0"/>
              <a:t> </a:t>
            </a:r>
            <a:r>
              <a:rPr lang="ru-RU" sz="1800" dirty="0" err="1"/>
              <a:t>зерттеуге</a:t>
            </a:r>
            <a:r>
              <a:rPr lang="ru-RU" sz="1800" dirty="0"/>
              <a:t> </a:t>
            </a:r>
            <a:r>
              <a:rPr lang="ru-RU" sz="1800" dirty="0" err="1"/>
              <a:t>арналған</a:t>
            </a:r>
            <a:r>
              <a:rPr lang="ru-RU" sz="1800" dirty="0"/>
              <a:t> </a:t>
            </a:r>
            <a:r>
              <a:rPr lang="ru-RU" sz="1800" dirty="0" err="1"/>
              <a:t>көптеген</a:t>
            </a:r>
            <a:r>
              <a:rPr lang="ru-RU" sz="1800" dirty="0"/>
              <a:t> </a:t>
            </a:r>
            <a:r>
              <a:rPr lang="ru-RU" sz="1800" dirty="0" err="1"/>
              <a:t>еңбектерде</a:t>
            </a:r>
            <a:r>
              <a:rPr lang="ru-RU" sz="1800" dirty="0"/>
              <a:t> </a:t>
            </a:r>
            <a:r>
              <a:rPr lang="ru-RU" sz="1800" dirty="0" err="1"/>
              <a:t>келесі</a:t>
            </a:r>
            <a:r>
              <a:rPr lang="ru-RU" sz="1800" dirty="0"/>
              <a:t> </a:t>
            </a:r>
            <a:r>
              <a:rPr lang="ru-RU" sz="1800" dirty="0" err="1"/>
              <a:t>функциялар</a:t>
            </a:r>
            <a:r>
              <a:rPr lang="ru-RU" sz="1800" dirty="0"/>
              <a:t> </a:t>
            </a:r>
            <a:r>
              <a:rPr lang="ru-RU" sz="1800" dirty="0" err="1"/>
              <a:t>туралы</a:t>
            </a:r>
            <a:r>
              <a:rPr lang="ru-RU" sz="1800" dirty="0"/>
              <a:t> </a:t>
            </a:r>
            <a:r>
              <a:rPr lang="ru-RU" sz="1800" dirty="0" err="1"/>
              <a:t>айтылады</a:t>
            </a:r>
            <a:r>
              <a:rPr lang="ru-RU" sz="1800" dirty="0" smtClean="0"/>
              <a:t>:</a:t>
            </a:r>
          </a:p>
          <a:p>
            <a:r>
              <a:rPr lang="ru-RU" sz="1800" dirty="0"/>
              <a:t>1) </a:t>
            </a:r>
            <a:r>
              <a:rPr lang="ru-RU" sz="1800" dirty="0" err="1"/>
              <a:t>ғылыми-техникалық</a:t>
            </a:r>
            <a:r>
              <a:rPr lang="ru-RU" sz="1800" dirty="0"/>
              <a:t> </a:t>
            </a:r>
            <a:r>
              <a:rPr lang="ru-RU" sz="1800" dirty="0" err="1"/>
              <a:t>аударманы</a:t>
            </a:r>
            <a:r>
              <a:rPr lang="ru-RU" sz="1800" dirty="0"/>
              <a:t> </a:t>
            </a:r>
            <a:r>
              <a:rPr lang="ru-RU" sz="1800" dirty="0" err="1"/>
              <a:t>жүзеге</a:t>
            </a:r>
            <a:r>
              <a:rPr lang="ru-RU" sz="1800" dirty="0"/>
              <a:t> </a:t>
            </a:r>
            <a:r>
              <a:rPr lang="ru-RU" sz="1800" dirty="0" err="1"/>
              <a:t>асыру</a:t>
            </a:r>
            <a:r>
              <a:rPr lang="ru-RU" sz="1800" dirty="0" smtClean="0"/>
              <a:t>,</a:t>
            </a:r>
          </a:p>
          <a:p>
            <a:r>
              <a:rPr lang="ru-RU" sz="1800" dirty="0" smtClean="0"/>
              <a:t>2</a:t>
            </a:r>
            <a:r>
              <a:rPr lang="ru-RU" sz="1800" dirty="0"/>
              <a:t>) </a:t>
            </a:r>
            <a:r>
              <a:rPr lang="ru-RU" sz="1800" dirty="0" err="1"/>
              <a:t>стандартталған</a:t>
            </a:r>
            <a:r>
              <a:rPr lang="ru-RU" sz="1800" dirty="0"/>
              <a:t> терминология </a:t>
            </a:r>
            <a:r>
              <a:rPr lang="ru-RU" sz="1800" dirty="0" err="1"/>
              <a:t>туралы</a:t>
            </a:r>
            <a:r>
              <a:rPr lang="ru-RU" sz="1800" dirty="0"/>
              <a:t> </a:t>
            </a:r>
            <a:r>
              <a:rPr lang="ru-RU" sz="1800" dirty="0" err="1"/>
              <a:t>ақпарат</a:t>
            </a:r>
            <a:r>
              <a:rPr lang="ru-RU" sz="1800" dirty="0"/>
              <a:t> беру</a:t>
            </a:r>
            <a:r>
              <a:rPr lang="ru-RU" sz="1800" dirty="0" smtClean="0"/>
              <a:t>,</a:t>
            </a:r>
          </a:p>
          <a:p>
            <a:r>
              <a:rPr lang="ru-RU" sz="1800" dirty="0" smtClean="0"/>
              <a:t>3</a:t>
            </a:r>
            <a:r>
              <a:rPr lang="ru-RU" sz="1800" dirty="0"/>
              <a:t>) </a:t>
            </a:r>
            <a:r>
              <a:rPr lang="ru-RU" sz="1800" dirty="0" err="1"/>
              <a:t>ұлттық</a:t>
            </a:r>
            <a:r>
              <a:rPr lang="ru-RU" sz="1800" dirty="0"/>
              <a:t> </a:t>
            </a:r>
            <a:r>
              <a:rPr lang="ru-RU" sz="1800" dirty="0" err="1"/>
              <a:t>тілдердің</a:t>
            </a:r>
            <a:r>
              <a:rPr lang="ru-RU" sz="1800" dirty="0"/>
              <a:t> </a:t>
            </a:r>
            <a:r>
              <a:rPr lang="ru-RU" sz="1800" dirty="0" err="1"/>
              <a:t>терминологиялық</a:t>
            </a:r>
            <a:r>
              <a:rPr lang="ru-RU" sz="1800" dirty="0"/>
              <a:t> </a:t>
            </a:r>
            <a:r>
              <a:rPr lang="ru-RU" sz="1800" dirty="0" err="1"/>
              <a:t>жүйелерін</a:t>
            </a:r>
            <a:r>
              <a:rPr lang="ru-RU" sz="1800" dirty="0"/>
              <a:t> </a:t>
            </a:r>
            <a:r>
              <a:rPr lang="ru-RU" sz="1800" dirty="0" err="1"/>
              <a:t>модельдеу</a:t>
            </a:r>
            <a:r>
              <a:rPr lang="ru-RU" sz="1800" dirty="0" smtClean="0"/>
              <a:t>,</a:t>
            </a:r>
          </a:p>
          <a:p>
            <a:r>
              <a:rPr lang="ru-RU" sz="1800" dirty="0" smtClean="0"/>
              <a:t>4</a:t>
            </a:r>
            <a:r>
              <a:rPr lang="ru-RU" sz="1800" dirty="0"/>
              <a:t>) </a:t>
            </a:r>
            <a:r>
              <a:rPr lang="ru-RU" sz="1800" dirty="0" err="1"/>
              <a:t>ұлттық</a:t>
            </a:r>
            <a:r>
              <a:rPr lang="ru-RU" sz="1800" dirty="0"/>
              <a:t> </a:t>
            </a:r>
            <a:r>
              <a:rPr lang="ru-RU" sz="1800" dirty="0" err="1"/>
              <a:t>тілдердің</a:t>
            </a:r>
            <a:r>
              <a:rPr lang="ru-RU" sz="1800" dirty="0"/>
              <a:t> </a:t>
            </a:r>
            <a:r>
              <a:rPr lang="ru-RU" sz="1800" dirty="0" err="1"/>
              <a:t>когнитивті</a:t>
            </a:r>
            <a:r>
              <a:rPr lang="ru-RU" sz="1800" dirty="0"/>
              <a:t> </a:t>
            </a:r>
            <a:r>
              <a:rPr lang="ru-RU" sz="1800" dirty="0" err="1"/>
              <a:t>моделі</a:t>
            </a:r>
            <a:r>
              <a:rPr lang="ru-RU" sz="1800" dirty="0"/>
              <a:t> </a:t>
            </a:r>
            <a:r>
              <a:rPr lang="ru-RU" sz="1800" dirty="0" err="1"/>
              <a:t>ретінде</a:t>
            </a:r>
            <a:r>
              <a:rPr lang="ru-RU" sz="1800" dirty="0"/>
              <a:t> </a:t>
            </a:r>
            <a:r>
              <a:rPr lang="ru-RU" sz="1800" dirty="0" err="1"/>
              <a:t>жалпы</a:t>
            </a:r>
            <a:r>
              <a:rPr lang="ru-RU" sz="1800" dirty="0"/>
              <a:t> </a:t>
            </a:r>
            <a:r>
              <a:rPr lang="ru-RU" sz="1800" dirty="0" err="1"/>
              <a:t>ғылыми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жалпы</a:t>
            </a:r>
            <a:r>
              <a:rPr lang="ru-RU" sz="1800" dirty="0"/>
              <a:t> </a:t>
            </a:r>
            <a:r>
              <a:rPr lang="ru-RU" sz="1800" dirty="0" err="1"/>
              <a:t>техникалық</a:t>
            </a:r>
            <a:r>
              <a:rPr lang="ru-RU" sz="1800" dirty="0"/>
              <a:t> </a:t>
            </a:r>
            <a:r>
              <a:rPr lang="ru-RU" sz="1800" dirty="0" err="1"/>
              <a:t>тезаурустарды</a:t>
            </a:r>
            <a:r>
              <a:rPr lang="ru-RU" sz="1800" dirty="0"/>
              <a:t>, </a:t>
            </a:r>
            <a:r>
              <a:rPr lang="ru-RU" sz="1800" dirty="0" err="1"/>
              <a:t>автоматтандырылған</a:t>
            </a:r>
            <a:r>
              <a:rPr lang="ru-RU" sz="1800" dirty="0"/>
              <a:t> </a:t>
            </a:r>
            <a:r>
              <a:rPr lang="ru-RU" sz="1800" dirty="0" err="1"/>
              <a:t>білім</a:t>
            </a:r>
            <a:r>
              <a:rPr lang="ru-RU" sz="1800" dirty="0"/>
              <a:t> </a:t>
            </a:r>
            <a:r>
              <a:rPr lang="ru-RU" sz="1800" dirty="0" err="1"/>
              <a:t>банктерін</a:t>
            </a:r>
            <a:r>
              <a:rPr lang="ru-RU" sz="1800" dirty="0"/>
              <a:t> </a:t>
            </a:r>
            <a:r>
              <a:rPr lang="ru-RU" sz="1800" dirty="0" err="1"/>
              <a:t>құру</a:t>
            </a:r>
            <a:r>
              <a:rPr lang="ru-RU" sz="1800" dirty="0" smtClean="0"/>
              <a:t>,</a:t>
            </a:r>
          </a:p>
          <a:p>
            <a:r>
              <a:rPr lang="ru-RU" sz="1800" dirty="0" smtClean="0"/>
              <a:t>5</a:t>
            </a:r>
            <a:r>
              <a:rPr lang="ru-RU" sz="1800" dirty="0"/>
              <a:t>) </a:t>
            </a:r>
            <a:r>
              <a:rPr lang="ru-RU" sz="1800" dirty="0" err="1"/>
              <a:t>жекелеген</a:t>
            </a:r>
            <a:r>
              <a:rPr lang="ru-RU" sz="1800" dirty="0"/>
              <a:t> </a:t>
            </a:r>
            <a:r>
              <a:rPr lang="ru-RU" sz="1800" dirty="0" err="1"/>
              <a:t>тілдердің</a:t>
            </a:r>
            <a:r>
              <a:rPr lang="ru-RU" sz="1800" dirty="0"/>
              <a:t> </a:t>
            </a:r>
            <a:r>
              <a:rPr lang="ru-RU" sz="1800" dirty="0" err="1"/>
              <a:t>терминологияларына</a:t>
            </a:r>
            <a:r>
              <a:rPr lang="ru-RU" sz="1800" dirty="0"/>
              <a:t> </a:t>
            </a:r>
            <a:r>
              <a:rPr lang="ru-RU" sz="1800" dirty="0" err="1"/>
              <a:t>салыстырмалы</a:t>
            </a:r>
            <a:r>
              <a:rPr lang="ru-RU" sz="1800" dirty="0"/>
              <a:t>, </a:t>
            </a:r>
            <a:r>
              <a:rPr lang="ru-RU" sz="1800" dirty="0" err="1"/>
              <a:t>контрастивті</a:t>
            </a:r>
            <a:r>
              <a:rPr lang="ru-RU" sz="1800" dirty="0"/>
              <a:t>, </a:t>
            </a:r>
            <a:r>
              <a:rPr lang="ru-RU" sz="1800" dirty="0" err="1"/>
              <a:t>типологиялық</a:t>
            </a:r>
            <a:r>
              <a:rPr lang="ru-RU" sz="1800" dirty="0"/>
              <a:t> </a:t>
            </a:r>
            <a:r>
              <a:rPr lang="ru-RU" sz="1800" dirty="0" err="1"/>
              <a:t>зерттеулер</a:t>
            </a:r>
            <a:r>
              <a:rPr lang="ru-RU" sz="1800" dirty="0"/>
              <a:t> </a:t>
            </a:r>
            <a:r>
              <a:rPr lang="ru-RU" sz="1800" dirty="0" err="1"/>
              <a:t>жүргізу</a:t>
            </a:r>
            <a:r>
              <a:rPr lang="ru-RU" sz="1800" dirty="0" smtClean="0"/>
              <a:t>,</a:t>
            </a:r>
          </a:p>
          <a:p>
            <a:r>
              <a:rPr lang="ru-RU" sz="1800" dirty="0" smtClean="0"/>
              <a:t>6</a:t>
            </a:r>
            <a:r>
              <a:rPr lang="ru-RU" sz="1800" dirty="0"/>
              <a:t>) </a:t>
            </a:r>
            <a:r>
              <a:rPr lang="ru-RU" sz="1800" dirty="0" err="1"/>
              <a:t>онтологияны</a:t>
            </a:r>
            <a:r>
              <a:rPr lang="ru-RU" sz="1800" dirty="0"/>
              <a:t> </a:t>
            </a:r>
            <a:r>
              <a:rPr lang="ru-RU" sz="1800" dirty="0" err="1"/>
              <a:t>құрастыру</a:t>
            </a:r>
            <a:r>
              <a:rPr lang="ru-RU" sz="1800" dirty="0" smtClean="0"/>
              <a:t>,</a:t>
            </a:r>
          </a:p>
          <a:p>
            <a:r>
              <a:rPr lang="ru-RU" sz="1800" dirty="0" smtClean="0"/>
              <a:t>7</a:t>
            </a:r>
            <a:r>
              <a:rPr lang="ru-RU" sz="1800" dirty="0"/>
              <a:t>) </a:t>
            </a:r>
            <a:r>
              <a:rPr lang="ru-RU" sz="1800" dirty="0" err="1"/>
              <a:t>жекелеген</a:t>
            </a:r>
            <a:r>
              <a:rPr lang="ru-RU" sz="1800" dirty="0"/>
              <a:t> </a:t>
            </a:r>
            <a:r>
              <a:rPr lang="ru-RU" sz="1800" dirty="0" err="1"/>
              <a:t>терминдерді</a:t>
            </a:r>
            <a:r>
              <a:rPr lang="ru-RU" sz="1800" dirty="0"/>
              <a:t> </a:t>
            </a:r>
            <a:r>
              <a:rPr lang="ru-RU" sz="1800" dirty="0" err="1"/>
              <a:t>іздеу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аудару</a:t>
            </a:r>
            <a:r>
              <a:rPr lang="ru-RU" sz="1800" dirty="0" smtClean="0"/>
              <a:t>,</a:t>
            </a:r>
          </a:p>
          <a:p>
            <a:r>
              <a:rPr lang="ru-RU" sz="1800" dirty="0" smtClean="0"/>
              <a:t>8</a:t>
            </a:r>
            <a:r>
              <a:rPr lang="ru-RU" sz="1800" dirty="0"/>
              <a:t>) НЛП </a:t>
            </a:r>
            <a:r>
              <a:rPr lang="ru-RU" sz="1800" dirty="0" err="1"/>
              <a:t>лексикалық</a:t>
            </a:r>
            <a:r>
              <a:rPr lang="ru-RU" sz="1800" dirty="0"/>
              <a:t> </a:t>
            </a:r>
            <a:r>
              <a:rPr lang="ru-RU" sz="1800" dirty="0" err="1"/>
              <a:t>қорларының</a:t>
            </a:r>
            <a:r>
              <a:rPr lang="ru-RU" sz="1800" dirty="0"/>
              <a:t> </a:t>
            </a:r>
            <a:r>
              <a:rPr lang="ru-RU" sz="1800" dirty="0" err="1"/>
              <a:t>көзі</a:t>
            </a:r>
            <a:r>
              <a:rPr lang="ru-RU" sz="1800" dirty="0" smtClean="0"/>
              <a:t>,</a:t>
            </a:r>
          </a:p>
          <a:p>
            <a:r>
              <a:rPr lang="ru-RU" sz="1800" dirty="0" smtClean="0"/>
              <a:t>9</a:t>
            </a:r>
            <a:r>
              <a:rPr lang="ru-RU" sz="1800" dirty="0"/>
              <a:t>) </a:t>
            </a:r>
            <a:r>
              <a:rPr lang="ru-RU" sz="1800" dirty="0" err="1"/>
              <a:t>өнеркәсіптік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жеке</a:t>
            </a:r>
            <a:r>
              <a:rPr lang="ru-RU" sz="1800" dirty="0"/>
              <a:t> </a:t>
            </a:r>
            <a:r>
              <a:rPr lang="ru-RU" sz="1800" dirty="0" err="1"/>
              <a:t>пайдаланушыларға</a:t>
            </a:r>
            <a:r>
              <a:rPr lang="ru-RU" sz="1800" dirty="0"/>
              <a:t> </a:t>
            </a:r>
            <a:r>
              <a:rPr lang="ru-RU" sz="1800" dirty="0" err="1"/>
              <a:t>арналған</a:t>
            </a:r>
            <a:r>
              <a:rPr lang="ru-RU" sz="1800" dirty="0"/>
              <a:t> </a:t>
            </a:r>
            <a:r>
              <a:rPr lang="ru-RU" sz="1800" dirty="0" err="1"/>
              <a:t>анықтамалық</a:t>
            </a:r>
            <a:r>
              <a:rPr lang="ru-RU" sz="1800" dirty="0"/>
              <a:t> </a:t>
            </a:r>
            <a:r>
              <a:rPr lang="ru-RU" sz="1800" dirty="0" err="1"/>
              <a:t>дерекқор</a:t>
            </a:r>
            <a:r>
              <a:rPr lang="ru-RU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6108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9200" y="1390919"/>
            <a:ext cx="10716768" cy="4901903"/>
          </a:xfrm>
        </p:spPr>
        <p:txBody>
          <a:bodyPr/>
          <a:lstStyle/>
          <a:p>
            <a:r>
              <a:rPr lang="ru-RU" sz="2000" dirty="0" err="1"/>
              <a:t>Терминологиялық</a:t>
            </a:r>
            <a:r>
              <a:rPr lang="ru-RU" sz="2000" dirty="0"/>
              <a:t> </a:t>
            </a:r>
            <a:r>
              <a:rPr lang="ru-RU" sz="2000" dirty="0" err="1"/>
              <a:t>мәліметтер</a:t>
            </a:r>
            <a:r>
              <a:rPr lang="ru-RU" sz="2000" dirty="0"/>
              <a:t> </a:t>
            </a:r>
            <a:r>
              <a:rPr lang="ru-RU" sz="2000" dirty="0" err="1"/>
              <a:t>базасы</a:t>
            </a:r>
            <a:r>
              <a:rPr lang="ru-RU" sz="2000" dirty="0"/>
              <a:t> (</a:t>
            </a:r>
            <a:r>
              <a:rPr lang="ru-RU" sz="2000" dirty="0" smtClean="0"/>
              <a:t>ТМБ, </a:t>
            </a:r>
            <a:r>
              <a:rPr lang="ru-RU" sz="2000" dirty="0" err="1"/>
              <a:t>терминдік</a:t>
            </a:r>
            <a:r>
              <a:rPr lang="ru-RU" sz="2000" dirty="0"/>
              <a:t> </a:t>
            </a:r>
            <a:r>
              <a:rPr lang="ru-RU" sz="2000" dirty="0" err="1"/>
              <a:t>базалар</a:t>
            </a:r>
            <a:r>
              <a:rPr lang="ru-RU" sz="2000" dirty="0"/>
              <a:t>) – </a:t>
            </a:r>
            <a:r>
              <a:rPr lang="ru-RU" sz="2000" dirty="0" err="1"/>
              <a:t>бүкіл</a:t>
            </a:r>
            <a:r>
              <a:rPr lang="ru-RU" sz="2000" dirty="0"/>
              <a:t> </a:t>
            </a:r>
            <a:r>
              <a:rPr lang="ru-RU" sz="2000" dirty="0" err="1"/>
              <a:t>құжат</a:t>
            </a:r>
            <a:r>
              <a:rPr lang="ru-RU" sz="2000" dirty="0"/>
              <a:t> (</a:t>
            </a:r>
            <a:r>
              <a:rPr lang="ru-RU" sz="2000" dirty="0" err="1"/>
              <a:t>жоба</a:t>
            </a:r>
            <a:r>
              <a:rPr lang="ru-RU" sz="2000" dirty="0"/>
              <a:t>) </a:t>
            </a:r>
            <a:r>
              <a:rPr lang="ru-RU" sz="2000" dirty="0" err="1"/>
              <a:t>шеңберінде</a:t>
            </a:r>
            <a:r>
              <a:rPr lang="ru-RU" sz="2000" dirty="0"/>
              <a:t> </a:t>
            </a:r>
            <a:r>
              <a:rPr lang="ru-RU" sz="2000" dirty="0" err="1"/>
              <a:t>бірдей</a:t>
            </a:r>
            <a:r>
              <a:rPr lang="ru-RU" sz="2000" dirty="0"/>
              <a:t> </a:t>
            </a:r>
            <a:r>
              <a:rPr lang="ru-RU" sz="2000" dirty="0" err="1"/>
              <a:t>түсіндірілуі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аударылуы</a:t>
            </a:r>
            <a:r>
              <a:rPr lang="ru-RU" sz="2000" dirty="0"/>
              <a:t> </a:t>
            </a:r>
            <a:r>
              <a:rPr lang="ru-RU" sz="2000" dirty="0" err="1"/>
              <a:t>тиіс</a:t>
            </a:r>
            <a:r>
              <a:rPr lang="ru-RU" sz="2000" dirty="0"/>
              <a:t> </a:t>
            </a:r>
            <a:r>
              <a:rPr lang="ru-RU" sz="2000" dirty="0" err="1"/>
              <a:t>деректер</a:t>
            </a:r>
            <a:r>
              <a:rPr lang="ru-RU" sz="2000" dirty="0"/>
              <a:t> </a:t>
            </a:r>
            <a:r>
              <a:rPr lang="ru-RU" sz="2000" dirty="0" err="1"/>
              <a:t>ретіндегі</a:t>
            </a:r>
            <a:r>
              <a:rPr lang="ru-RU" sz="2000" dirty="0"/>
              <a:t> </a:t>
            </a:r>
            <a:r>
              <a:rPr lang="ru-RU" sz="2000" dirty="0" err="1"/>
              <a:t>негізгі</a:t>
            </a:r>
            <a:r>
              <a:rPr lang="ru-RU" sz="2000" dirty="0"/>
              <a:t> </a:t>
            </a:r>
            <a:r>
              <a:rPr lang="ru-RU" sz="2000" dirty="0" err="1"/>
              <a:t>терминдерді</a:t>
            </a:r>
            <a:r>
              <a:rPr lang="ru-RU" sz="2000" dirty="0"/>
              <a:t> </a:t>
            </a:r>
            <a:r>
              <a:rPr lang="ru-RU" sz="2000" dirty="0" err="1"/>
              <a:t>қамтитын</a:t>
            </a:r>
            <a:r>
              <a:rPr lang="ru-RU" sz="2000" dirty="0"/>
              <a:t> </a:t>
            </a:r>
            <a:r>
              <a:rPr lang="ru-RU" sz="2000" dirty="0" err="1"/>
              <a:t>мәліметтер</a:t>
            </a:r>
            <a:r>
              <a:rPr lang="ru-RU" sz="2000" dirty="0"/>
              <a:t> </a:t>
            </a:r>
            <a:r>
              <a:rPr lang="ru-RU" sz="2000" dirty="0" err="1"/>
              <a:t>базасы</a:t>
            </a:r>
            <a:r>
              <a:rPr lang="ru-RU" sz="2000" dirty="0" smtClean="0"/>
              <a:t>.</a:t>
            </a:r>
          </a:p>
          <a:p>
            <a:r>
              <a:rPr lang="en-US" sz="2000" dirty="0" smtClean="0"/>
              <a:t>T</a:t>
            </a:r>
            <a:r>
              <a:rPr lang="kk-KZ" sz="2000" dirty="0" smtClean="0"/>
              <a:t>МБ</a:t>
            </a:r>
            <a:r>
              <a:rPr lang="en-US" sz="2000" dirty="0" smtClean="0"/>
              <a:t> </a:t>
            </a:r>
            <a:r>
              <a:rPr lang="ru-RU" sz="2000" dirty="0" err="1"/>
              <a:t>әрбір</a:t>
            </a:r>
            <a:r>
              <a:rPr lang="ru-RU" sz="2000" dirty="0"/>
              <a:t> </a:t>
            </a:r>
            <a:r>
              <a:rPr lang="ru-RU" sz="2000" dirty="0" err="1"/>
              <a:t>термині</a:t>
            </a:r>
            <a:r>
              <a:rPr lang="ru-RU" sz="2000" dirty="0"/>
              <a:t> </a:t>
            </a:r>
            <a:r>
              <a:rPr lang="ru-RU" sz="2000" dirty="0" err="1"/>
              <a:t>метадеректермен</a:t>
            </a:r>
            <a:r>
              <a:rPr lang="ru-RU" sz="2000" dirty="0"/>
              <a:t> </a:t>
            </a:r>
            <a:r>
              <a:rPr lang="ru-RU" sz="2000" dirty="0" err="1"/>
              <a:t>қамтамасыз</a:t>
            </a:r>
            <a:r>
              <a:rPr lang="ru-RU" sz="2000" dirty="0"/>
              <a:t> </a:t>
            </a:r>
            <a:r>
              <a:rPr lang="ru-RU" sz="2000" dirty="0" err="1"/>
              <a:t>етілген</a:t>
            </a:r>
            <a:r>
              <a:rPr lang="ru-RU" sz="2000" dirty="0"/>
              <a:t> (термин </a:t>
            </a:r>
            <a:r>
              <a:rPr lang="ru-RU" sz="2000" dirty="0" err="1"/>
              <a:t>туралы</a:t>
            </a:r>
            <a:r>
              <a:rPr lang="ru-RU" sz="2000" dirty="0"/>
              <a:t> </a:t>
            </a:r>
            <a:r>
              <a:rPr lang="ru-RU" sz="2000" dirty="0" err="1"/>
              <a:t>қосымша</a:t>
            </a:r>
            <a:r>
              <a:rPr lang="ru-RU" sz="2000" dirty="0"/>
              <a:t> </a:t>
            </a:r>
            <a:r>
              <a:rPr lang="ru-RU" sz="2000" dirty="0" err="1"/>
              <a:t>ақпарат</a:t>
            </a:r>
            <a:r>
              <a:rPr lang="ru-RU" sz="2000" dirty="0" smtClean="0"/>
              <a:t>):</a:t>
            </a:r>
          </a:p>
          <a:p>
            <a:r>
              <a:rPr lang="ru-RU" sz="2000" dirty="0" smtClean="0"/>
              <a:t>- </a:t>
            </a:r>
            <a:r>
              <a:rPr lang="ru-RU" sz="2000" dirty="0" err="1"/>
              <a:t>терминнің</a:t>
            </a:r>
            <a:r>
              <a:rPr lang="ru-RU" sz="2000" dirty="0"/>
              <a:t> </a:t>
            </a:r>
            <a:r>
              <a:rPr lang="ru-RU" sz="2000" dirty="0" err="1"/>
              <a:t>мағынасы</a:t>
            </a:r>
            <a:r>
              <a:rPr lang="ru-RU" sz="2000" dirty="0"/>
              <a:t> </a:t>
            </a:r>
            <a:r>
              <a:rPr lang="ru-RU" sz="2000" dirty="0" err="1"/>
              <a:t>көрсетіледі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- </a:t>
            </a:r>
            <a:r>
              <a:rPr lang="ru-RU" sz="2000" dirty="0" err="1"/>
              <a:t>басқа</a:t>
            </a:r>
            <a:r>
              <a:rPr lang="ru-RU" sz="2000" dirty="0"/>
              <a:t> </a:t>
            </a:r>
            <a:r>
              <a:rPr lang="ru-RU" sz="2000" dirty="0" err="1"/>
              <a:t>тілдердегі</a:t>
            </a:r>
            <a:r>
              <a:rPr lang="ru-RU" sz="2000" dirty="0"/>
              <a:t> </a:t>
            </a:r>
            <a:r>
              <a:rPr lang="ru-RU" sz="2000" dirty="0" err="1"/>
              <a:t>балама</a:t>
            </a:r>
            <a:r>
              <a:rPr lang="ru-RU" sz="2000" dirty="0"/>
              <a:t> </a:t>
            </a:r>
            <a:r>
              <a:rPr lang="ru-RU" sz="2000" dirty="0" err="1"/>
              <a:t>терминдер</a:t>
            </a:r>
            <a:r>
              <a:rPr lang="ru-RU" sz="2000" dirty="0"/>
              <a:t> </a:t>
            </a:r>
            <a:r>
              <a:rPr lang="ru-RU" sz="2000" dirty="0" err="1"/>
              <a:t>берілген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- </a:t>
            </a:r>
            <a:r>
              <a:rPr lang="ru-RU" sz="2000" dirty="0" err="1"/>
              <a:t>терминнің</a:t>
            </a:r>
            <a:r>
              <a:rPr lang="ru-RU" sz="2000" dirty="0"/>
              <a:t> </a:t>
            </a:r>
            <a:r>
              <a:rPr lang="ru-RU" sz="2000" dirty="0" err="1"/>
              <a:t>қысқаша</a:t>
            </a:r>
            <a:r>
              <a:rPr lang="ru-RU" sz="2000" dirty="0"/>
              <a:t> </a:t>
            </a:r>
            <a:r>
              <a:rPr lang="ru-RU" sz="2000" dirty="0" err="1"/>
              <a:t>формалары</a:t>
            </a:r>
            <a:r>
              <a:rPr lang="ru-RU" sz="2000" dirty="0"/>
              <a:t>,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синонимдері</a:t>
            </a:r>
            <a:r>
              <a:rPr lang="ru-RU" sz="2000" dirty="0"/>
              <a:t> (</a:t>
            </a:r>
            <a:r>
              <a:rPr lang="ru-RU" sz="2000" dirty="0" err="1"/>
              <a:t>болатын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қабылданбайтын</a:t>
            </a:r>
            <a:r>
              <a:rPr lang="ru-RU" sz="2000" dirty="0" smtClean="0"/>
              <a:t>),</a:t>
            </a:r>
          </a:p>
          <a:p>
            <a:r>
              <a:rPr lang="ru-RU" sz="2000" dirty="0" smtClean="0"/>
              <a:t>-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қолданылу</a:t>
            </a:r>
            <a:r>
              <a:rPr lang="ru-RU" sz="2000" dirty="0"/>
              <a:t> </a:t>
            </a:r>
            <a:r>
              <a:rPr lang="ru-RU" sz="2000" dirty="0" err="1"/>
              <a:t>аясы</a:t>
            </a:r>
            <a:r>
              <a:rPr lang="ru-RU" sz="2000" dirty="0"/>
              <a:t> </a:t>
            </a:r>
            <a:r>
              <a:rPr lang="ru-RU" sz="2000" dirty="0" err="1"/>
              <a:t>туралы</a:t>
            </a:r>
            <a:r>
              <a:rPr lang="ru-RU" sz="2000" dirty="0"/>
              <a:t> </a:t>
            </a:r>
            <a:r>
              <a:rPr lang="ru-RU" sz="2000" dirty="0" err="1" smtClean="0"/>
              <a:t>ақпарат</a:t>
            </a:r>
            <a:endParaRPr lang="ru-RU" sz="2000" dirty="0" smtClean="0"/>
          </a:p>
          <a:p>
            <a:r>
              <a:rPr lang="ru-RU" sz="2000" dirty="0" smtClean="0"/>
              <a:t>- </a:t>
            </a:r>
            <a:r>
              <a:rPr lang="ru-RU" sz="2000" dirty="0"/>
              <a:t>термин </a:t>
            </a:r>
            <a:r>
              <a:rPr lang="ru-RU" sz="2000" dirty="0" err="1"/>
              <a:t>қандай</a:t>
            </a:r>
            <a:r>
              <a:rPr lang="ru-RU" sz="2000" dirty="0"/>
              <a:t> </a:t>
            </a:r>
            <a:r>
              <a:rPr lang="ru-RU" sz="2000" dirty="0" err="1"/>
              <a:t>құжатпен</a:t>
            </a:r>
            <a:r>
              <a:rPr lang="ru-RU" sz="2000" dirty="0"/>
              <a:t> </a:t>
            </a:r>
            <a:r>
              <a:rPr lang="ru-RU" sz="2000" dirty="0" err="1"/>
              <a:t>бекітілгені</a:t>
            </a:r>
            <a:r>
              <a:rPr lang="ru-RU" sz="2000" dirty="0"/>
              <a:t> </a:t>
            </a:r>
            <a:r>
              <a:rPr lang="ru-RU" sz="2000" dirty="0" err="1"/>
              <a:t>хабарланады</a:t>
            </a:r>
            <a:r>
              <a:rPr lang="ru-RU" sz="2000" dirty="0"/>
              <a:t> (</a:t>
            </a:r>
            <a:r>
              <a:rPr lang="ru-RU" sz="2000" dirty="0" err="1"/>
              <a:t>мысалы</a:t>
            </a:r>
            <a:r>
              <a:rPr lang="ru-RU" sz="2000" dirty="0"/>
              <a:t>, </a:t>
            </a:r>
            <a:r>
              <a:rPr lang="ru-RU" sz="2000" dirty="0" err="1"/>
              <a:t>ұлттық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халықаралық</a:t>
            </a:r>
            <a:r>
              <a:rPr lang="ru-RU" sz="2000" dirty="0"/>
              <a:t> стандарт) </a:t>
            </a:r>
            <a:r>
              <a:rPr lang="ru-RU" sz="2000" dirty="0" err="1"/>
              <a:t>т.б</a:t>
            </a:r>
            <a:r>
              <a:rPr lang="ru-RU" sz="2000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18906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10643616" cy="4382729"/>
          </a:xfrm>
        </p:spPr>
        <p:txBody>
          <a:bodyPr/>
          <a:lstStyle/>
          <a:p>
            <a:r>
              <a:rPr lang="kk-KZ" dirty="0" smtClean="0"/>
              <a:t>ТМБ</a:t>
            </a:r>
            <a:r>
              <a:rPr lang="en-US" dirty="0" smtClean="0"/>
              <a:t> </a:t>
            </a:r>
            <a:r>
              <a:rPr lang="ru-RU" dirty="0" err="1"/>
              <a:t>аспаптық</a:t>
            </a:r>
            <a:r>
              <a:rPr lang="ru-RU" dirty="0"/>
              <a:t> </a:t>
            </a:r>
            <a:r>
              <a:rPr lang="ru-RU" dirty="0" err="1"/>
              <a:t>мақсаты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бөлінеді</a:t>
            </a:r>
            <a:r>
              <a:rPr lang="ru-RU" dirty="0" smtClean="0"/>
              <a:t>:</a:t>
            </a:r>
          </a:p>
          <a:p>
            <a:r>
              <a:rPr lang="ru-RU" dirty="0" smtClean="0"/>
              <a:t>-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пайдалануына</a:t>
            </a:r>
            <a:r>
              <a:rPr lang="ru-RU" dirty="0"/>
              <a:t> </a:t>
            </a:r>
            <a:r>
              <a:rPr lang="ru-RU" dirty="0" err="1"/>
              <a:t>бағытталған</a:t>
            </a:r>
            <a:r>
              <a:rPr lang="ru-RU" dirty="0"/>
              <a:t> (</a:t>
            </a:r>
            <a:r>
              <a:rPr lang="ru-RU" dirty="0" err="1"/>
              <a:t>терминолог</a:t>
            </a:r>
            <a:r>
              <a:rPr lang="ru-RU" dirty="0"/>
              <a:t>, </a:t>
            </a:r>
            <a:r>
              <a:rPr lang="ru-RU" dirty="0" err="1"/>
              <a:t>аудармашы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мамандар</a:t>
            </a:r>
            <a:r>
              <a:rPr lang="ru-RU" dirty="0" smtClean="0"/>
              <a:t>).</a:t>
            </a:r>
          </a:p>
          <a:p>
            <a:r>
              <a:rPr lang="ru-RU" dirty="0" smtClean="0"/>
              <a:t>- </a:t>
            </a:r>
            <a:r>
              <a:rPr lang="ru-RU" dirty="0" err="1"/>
              <a:t>компьютерде</a:t>
            </a:r>
            <a:r>
              <a:rPr lang="ru-RU" dirty="0"/>
              <a:t> </a:t>
            </a:r>
            <a:r>
              <a:rPr lang="ru-RU" dirty="0" err="1"/>
              <a:t>қолдануға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 (</a:t>
            </a:r>
            <a:r>
              <a:rPr lang="ru-RU" dirty="0" err="1"/>
              <a:t>терминологияны</a:t>
            </a:r>
            <a:r>
              <a:rPr lang="ru-RU" dirty="0"/>
              <a:t> </a:t>
            </a:r>
            <a:r>
              <a:rPr lang="ru-RU" dirty="0" err="1"/>
              <a:t>автоматты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жүйелерінде</a:t>
            </a:r>
            <a:r>
              <a:rPr lang="ru-RU" dirty="0"/>
              <a:t>).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810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Көптеген</a:t>
            </a:r>
            <a:r>
              <a:rPr lang="ru-RU" dirty="0"/>
              <a:t> </a:t>
            </a:r>
            <a:r>
              <a:rPr lang="ru-RU" dirty="0" err="1"/>
              <a:t>ірі</a:t>
            </a:r>
            <a:r>
              <a:rPr lang="ru-RU" dirty="0"/>
              <a:t> </a:t>
            </a:r>
            <a:r>
              <a:rPr lang="kk-KZ" dirty="0" smtClean="0"/>
              <a:t>ТМБ</a:t>
            </a:r>
            <a:r>
              <a:rPr lang="en-US" dirty="0" smtClean="0"/>
              <a:t> </a:t>
            </a:r>
            <a:r>
              <a:rPr lang="ru-RU" dirty="0"/>
              <a:t>бар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• </a:t>
            </a:r>
            <a:r>
              <a:rPr lang="ru-RU" dirty="0" err="1"/>
              <a:t>ашық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шектеулі</a:t>
            </a:r>
            <a:r>
              <a:rPr lang="ru-RU" dirty="0"/>
              <a:t> </a:t>
            </a:r>
            <a:r>
              <a:rPr lang="ru-RU" dirty="0" err="1" smtClean="0"/>
              <a:t>қолжетімділікпен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 err="1"/>
              <a:t>қоғамдық</a:t>
            </a:r>
            <a:r>
              <a:rPr lang="ru-RU" dirty="0"/>
              <a:t> домен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 smtClean="0"/>
              <a:t>корпоративтік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 err="1"/>
              <a:t>өнім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желі</a:t>
            </a:r>
            <a:r>
              <a:rPr lang="ru-RU" dirty="0"/>
              <a:t> </a:t>
            </a:r>
            <a:r>
              <a:rPr lang="ru-RU" dirty="0" err="1"/>
              <a:t>қызметі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ұсынылады</a:t>
            </a:r>
            <a:r>
              <a:rPr lang="ru-RU" dirty="0"/>
              <a:t> (</a:t>
            </a:r>
            <a:r>
              <a:rPr lang="ru-RU" dirty="0" err="1"/>
              <a:t>ақылы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тегін</a:t>
            </a:r>
            <a:r>
              <a:rPr lang="ru-RU" dirty="0" smtClean="0"/>
              <a:t>)</a:t>
            </a:r>
          </a:p>
          <a:p>
            <a:r>
              <a:rPr lang="ru-RU" dirty="0" smtClean="0"/>
              <a:t>• </a:t>
            </a:r>
            <a:r>
              <a:rPr lang="ru-RU" dirty="0" err="1"/>
              <a:t>сарапшылар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ашық</a:t>
            </a:r>
            <a:r>
              <a:rPr lang="ru-RU" dirty="0"/>
              <a:t> </a:t>
            </a:r>
            <a:r>
              <a:rPr lang="ru-RU" dirty="0" err="1"/>
              <a:t>желі</a:t>
            </a:r>
            <a:r>
              <a:rPr lang="ru-RU" dirty="0"/>
              <a:t> </a:t>
            </a:r>
            <a:r>
              <a:rPr lang="ru-RU" dirty="0" err="1"/>
              <a:t>қауымдастығы</a:t>
            </a:r>
            <a:r>
              <a:rPr lang="ru-RU" dirty="0"/>
              <a:t> </a:t>
            </a:r>
            <a:r>
              <a:rPr lang="ru-RU" dirty="0" err="1" smtClean="0"/>
              <a:t>құрған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 err="1"/>
              <a:t>тақырыптық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жаһандық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 smtClean="0"/>
              <a:t>мәлімдеу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тілдерде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көптілді</a:t>
            </a:r>
            <a:r>
              <a:rPr lang="ru-RU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55964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43EFA7F-F183-4780-8D44-75E748359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err="1"/>
              <a:t>Ашық</a:t>
            </a:r>
            <a:r>
              <a:rPr lang="ru-RU" sz="3600" dirty="0"/>
              <a:t> </a:t>
            </a:r>
            <a:r>
              <a:rPr lang="ru-RU" sz="3600" dirty="0" err="1"/>
              <a:t>желі</a:t>
            </a:r>
            <a:r>
              <a:rPr lang="ru-RU" sz="3600" dirty="0"/>
              <a:t> </a:t>
            </a:r>
            <a:r>
              <a:rPr lang="kk-KZ" sz="3600" dirty="0" smtClean="0"/>
              <a:t>ТМБ</a:t>
            </a:r>
            <a:r>
              <a:rPr lang="en-US" sz="3600" dirty="0" smtClean="0"/>
              <a:t> </a:t>
            </a:r>
            <a:r>
              <a:rPr lang="ru-RU" sz="3600" dirty="0" err="1"/>
              <a:t>мысалдары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CF7A174-72DA-42EF-B9D3-42B3F13E9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84671"/>
            <a:ext cx="9730154" cy="4798898"/>
          </a:xfrm>
        </p:spPr>
        <p:txBody>
          <a:bodyPr/>
          <a:lstStyle/>
          <a:p>
            <a:r>
              <a:rPr lang="ru-RU" sz="2000" dirty="0" smtClean="0"/>
              <a:t>1975 </a:t>
            </a:r>
            <a:r>
              <a:rPr lang="ru-RU" sz="2000" dirty="0" err="1" smtClean="0"/>
              <a:t>жылы</a:t>
            </a:r>
            <a:r>
              <a:rPr lang="ru-RU" sz="2000" dirty="0" smtClean="0"/>
              <a:t> </a:t>
            </a:r>
            <a:r>
              <a:rPr lang="en-US" sz="2000" dirty="0" err="1"/>
              <a:t>Eurodicautom</a:t>
            </a:r>
            <a:r>
              <a:rPr lang="en-US" sz="2000" dirty="0"/>
              <a:t> </a:t>
            </a:r>
            <a:r>
              <a:rPr lang="ru-RU" sz="2000" dirty="0" err="1"/>
              <a:t>терминологиялық</a:t>
            </a:r>
            <a:r>
              <a:rPr lang="ru-RU" sz="2000" dirty="0"/>
              <a:t> </a:t>
            </a:r>
            <a:r>
              <a:rPr lang="ru-RU" sz="2000" dirty="0" err="1"/>
              <a:t>деректер</a:t>
            </a:r>
            <a:r>
              <a:rPr lang="ru-RU" sz="2000" dirty="0"/>
              <a:t> </a:t>
            </a:r>
            <a:r>
              <a:rPr lang="ru-RU" sz="2000" dirty="0" err="1"/>
              <a:t>базасы</a:t>
            </a:r>
            <a:r>
              <a:rPr lang="ru-RU" sz="2000" dirty="0"/>
              <a:t> </a:t>
            </a:r>
            <a:r>
              <a:rPr lang="ru-RU" sz="2000" dirty="0" err="1"/>
              <a:t>аудармашылар</a:t>
            </a:r>
            <a:r>
              <a:rPr lang="ru-RU" sz="2000" dirty="0"/>
              <a:t> мен </a:t>
            </a:r>
            <a:r>
              <a:rPr lang="ru-RU" sz="2000" dirty="0" err="1"/>
              <a:t>Еуропалық</a:t>
            </a:r>
            <a:r>
              <a:rPr lang="ru-RU" sz="2000" dirty="0"/>
              <a:t> </a:t>
            </a:r>
            <a:r>
              <a:rPr lang="ru-RU" sz="2000" dirty="0" err="1"/>
              <a:t>Комиссияның</a:t>
            </a:r>
            <a:r>
              <a:rPr lang="ru-RU" sz="2000" dirty="0"/>
              <a:t> </a:t>
            </a:r>
            <a:r>
              <a:rPr lang="ru-RU" sz="2000" dirty="0" err="1"/>
              <a:t>басқа</a:t>
            </a:r>
            <a:r>
              <a:rPr lang="ru-RU" sz="2000" dirty="0"/>
              <a:t> </a:t>
            </a:r>
            <a:r>
              <a:rPr lang="ru-RU" sz="2000" dirty="0" err="1"/>
              <a:t>қызметкерлері</a:t>
            </a:r>
            <a:r>
              <a:rPr lang="ru-RU" sz="2000" dirty="0"/>
              <a:t> </a:t>
            </a:r>
            <a:r>
              <a:rPr lang="ru-RU" sz="2000" dirty="0" err="1"/>
              <a:t>пайдалану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құрылды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2007 </a:t>
            </a:r>
            <a:r>
              <a:rPr lang="ru-RU" sz="2000" dirty="0" err="1"/>
              <a:t>жылы</a:t>
            </a:r>
            <a:r>
              <a:rPr lang="ru-RU" sz="2000" dirty="0"/>
              <a:t> </a:t>
            </a:r>
            <a:r>
              <a:rPr lang="en-US" sz="2000" dirty="0" err="1"/>
              <a:t>Eurodicautom</a:t>
            </a:r>
            <a:r>
              <a:rPr lang="en-US" sz="2000" dirty="0"/>
              <a:t> IATE (IATE) </a:t>
            </a:r>
            <a:r>
              <a:rPr lang="ru-RU" sz="2000" dirty="0" err="1"/>
              <a:t>компаниясына</a:t>
            </a:r>
            <a:r>
              <a:rPr lang="ru-RU" sz="2000" dirty="0"/>
              <a:t> </a:t>
            </a:r>
            <a:r>
              <a:rPr lang="ru-RU" sz="2000" dirty="0" err="1"/>
              <a:t>ауыстырылды</a:t>
            </a:r>
            <a:r>
              <a:rPr lang="ru-RU" sz="2000" dirty="0"/>
              <a:t>.</a:t>
            </a:r>
            <a:r>
              <a:rPr lang="en-US" sz="2000" dirty="0"/>
              <a:t>IATE (Inter-Active Terminology for Europe) – </a:t>
            </a:r>
            <a:r>
              <a:rPr lang="ru-RU" sz="2000" dirty="0" err="1"/>
              <a:t>Еуропалық</a:t>
            </a:r>
            <a:r>
              <a:rPr lang="ru-RU" sz="2000" dirty="0"/>
              <a:t> </a:t>
            </a:r>
            <a:r>
              <a:rPr lang="ru-RU" sz="2000" dirty="0" err="1"/>
              <a:t>Одақ</a:t>
            </a:r>
            <a:r>
              <a:rPr lang="ru-RU" sz="2000" dirty="0"/>
              <a:t> </a:t>
            </a:r>
            <a:r>
              <a:rPr lang="ru-RU" sz="2000" dirty="0" err="1"/>
              <a:t>құжаттарында</a:t>
            </a:r>
            <a:r>
              <a:rPr lang="ru-RU" sz="2000" dirty="0"/>
              <a:t> </a:t>
            </a:r>
            <a:r>
              <a:rPr lang="ru-RU" sz="2000" dirty="0" err="1"/>
              <a:t>қолданылатын</a:t>
            </a:r>
            <a:r>
              <a:rPr lang="ru-RU" sz="2000" dirty="0"/>
              <a:t> </a:t>
            </a:r>
            <a:r>
              <a:rPr lang="ru-RU" sz="2000" dirty="0" err="1"/>
              <a:t>терминдердің</a:t>
            </a:r>
            <a:r>
              <a:rPr lang="ru-RU" sz="2000" dirty="0"/>
              <a:t> </a:t>
            </a:r>
            <a:r>
              <a:rPr lang="ru-RU" sz="2000" dirty="0" err="1"/>
              <a:t>көптілді</a:t>
            </a:r>
            <a:r>
              <a:rPr lang="ru-RU" sz="2000" dirty="0"/>
              <a:t> </a:t>
            </a:r>
            <a:r>
              <a:rPr lang="ru-RU" sz="2000" dirty="0" err="1"/>
              <a:t>дерекқоры.Жоба</a:t>
            </a:r>
            <a:r>
              <a:rPr lang="ru-RU" sz="2000" dirty="0"/>
              <a:t> </a:t>
            </a:r>
            <a:r>
              <a:rPr lang="ru-RU" sz="2000" dirty="0" err="1"/>
              <a:t>ақпаратқа</a:t>
            </a:r>
            <a:r>
              <a:rPr lang="ru-RU" sz="2000" dirty="0"/>
              <a:t> </a:t>
            </a:r>
            <a:r>
              <a:rPr lang="ru-RU" sz="2000" dirty="0" err="1"/>
              <a:t>қол</a:t>
            </a:r>
            <a:r>
              <a:rPr lang="ru-RU" sz="2000" dirty="0"/>
              <a:t> </a:t>
            </a:r>
            <a:r>
              <a:rPr lang="ru-RU" sz="2000" dirty="0" err="1"/>
              <a:t>жеткізуді</a:t>
            </a:r>
            <a:r>
              <a:rPr lang="ru-RU" sz="2000" dirty="0"/>
              <a:t> </a:t>
            </a:r>
            <a:r>
              <a:rPr lang="ru-RU" sz="2000" dirty="0" err="1"/>
              <a:t>жеңілдету</a:t>
            </a:r>
            <a:r>
              <a:rPr lang="ru-RU" sz="2000" dirty="0"/>
              <a:t>, </a:t>
            </a:r>
            <a:r>
              <a:rPr lang="ru-RU" sz="2000" dirty="0" err="1"/>
              <a:t>сондай-ақ</a:t>
            </a:r>
            <a:r>
              <a:rPr lang="ru-RU" sz="2000" dirty="0"/>
              <a:t> ЕО </a:t>
            </a:r>
            <a:r>
              <a:rPr lang="ru-RU" sz="2000" dirty="0" err="1"/>
              <a:t>органдары</a:t>
            </a:r>
            <a:r>
              <a:rPr lang="ru-RU" sz="2000" dirty="0"/>
              <a:t> </a:t>
            </a:r>
            <a:r>
              <a:rPr lang="ru-RU" sz="2000" dirty="0" err="1"/>
              <a:t>арасында</a:t>
            </a:r>
            <a:r>
              <a:rPr lang="ru-RU" sz="2000" dirty="0"/>
              <a:t> </a:t>
            </a:r>
            <a:r>
              <a:rPr lang="ru-RU" sz="2000" dirty="0" err="1"/>
              <a:t>стандарттауды</a:t>
            </a:r>
            <a:r>
              <a:rPr lang="ru-RU" sz="2000" dirty="0"/>
              <a:t> </a:t>
            </a:r>
            <a:r>
              <a:rPr lang="ru-RU" sz="2000" dirty="0" err="1"/>
              <a:t>қамтамасыз</a:t>
            </a:r>
            <a:r>
              <a:rPr lang="ru-RU" sz="2000" dirty="0"/>
              <a:t> </a:t>
            </a:r>
            <a:r>
              <a:rPr lang="ru-RU" sz="2000" dirty="0" err="1"/>
              <a:t>ету</a:t>
            </a:r>
            <a:r>
              <a:rPr lang="ru-RU" sz="2000" dirty="0"/>
              <a:t> </a:t>
            </a:r>
            <a:r>
              <a:rPr lang="ru-RU" sz="2000" dirty="0" err="1"/>
              <a:t>мақсатында</a:t>
            </a:r>
            <a:r>
              <a:rPr lang="ru-RU" sz="2000" dirty="0"/>
              <a:t> ЕО </a:t>
            </a:r>
            <a:r>
              <a:rPr lang="ru-RU" sz="2000" dirty="0" err="1"/>
              <a:t>терминологиясы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/>
              <a:t>барлық</a:t>
            </a:r>
            <a:r>
              <a:rPr lang="ru-RU" sz="2000" dirty="0"/>
              <a:t> </a:t>
            </a:r>
            <a:r>
              <a:rPr lang="ru-RU" sz="2000" dirty="0" err="1"/>
              <a:t>ресурстарға</a:t>
            </a:r>
            <a:r>
              <a:rPr lang="ru-RU" sz="2000" dirty="0"/>
              <a:t> </a:t>
            </a:r>
            <a:r>
              <a:rPr lang="ru-RU" sz="2000" dirty="0" err="1"/>
              <a:t>бірыңғай</a:t>
            </a:r>
            <a:r>
              <a:rPr lang="ru-RU" sz="2000" dirty="0"/>
              <a:t> </a:t>
            </a:r>
            <a:r>
              <a:rPr lang="ru-RU" sz="2000" dirty="0" err="1"/>
              <a:t>қолжетімділікті</a:t>
            </a:r>
            <a:r>
              <a:rPr lang="ru-RU" sz="2000" dirty="0"/>
              <a:t> </a:t>
            </a:r>
            <a:r>
              <a:rPr lang="ru-RU" sz="2000" dirty="0" err="1"/>
              <a:t>қамтамасыз</a:t>
            </a:r>
            <a:r>
              <a:rPr lang="ru-RU" sz="2000" dirty="0"/>
              <a:t> </a:t>
            </a:r>
            <a:r>
              <a:rPr lang="ru-RU" sz="2000" dirty="0" err="1"/>
              <a:t>ету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1999 </a:t>
            </a:r>
            <a:r>
              <a:rPr lang="ru-RU" sz="2000" dirty="0" err="1"/>
              <a:t>жылы</a:t>
            </a:r>
            <a:r>
              <a:rPr lang="ru-RU" sz="2000" dirty="0"/>
              <a:t> </a:t>
            </a:r>
            <a:r>
              <a:rPr lang="ru-RU" sz="2000" dirty="0" err="1"/>
              <a:t>іске</a:t>
            </a:r>
            <a:r>
              <a:rPr lang="ru-RU" sz="2000" dirty="0"/>
              <a:t> </a:t>
            </a:r>
            <a:r>
              <a:rPr lang="ru-RU" sz="2000" dirty="0" err="1"/>
              <a:t>қосылды</a:t>
            </a:r>
            <a:r>
              <a:rPr lang="ru-RU" sz="2000" dirty="0" smtClean="0"/>
              <a:t>.</a:t>
            </a:r>
          </a:p>
          <a:p>
            <a:r>
              <a:rPr lang="en-US" sz="2000" dirty="0" smtClean="0"/>
              <a:t>Microsoft </a:t>
            </a:r>
            <a:r>
              <a:rPr lang="ru-RU" sz="2000" dirty="0" err="1"/>
              <a:t>терминологиясы</a:t>
            </a:r>
            <a:r>
              <a:rPr lang="ru-RU" sz="2000" dirty="0"/>
              <a:t> </a:t>
            </a:r>
            <a:r>
              <a:rPr lang="ru-RU" sz="2000" dirty="0" err="1"/>
              <a:t>базасы</a:t>
            </a:r>
            <a:r>
              <a:rPr lang="ru-RU" sz="2000" dirty="0"/>
              <a:t> (</a:t>
            </a:r>
            <a:r>
              <a:rPr lang="en-US" sz="2000" dirty="0"/>
              <a:t>http://www.microsoft.com/Language/en-us/Terminology.aspx) Microsoft </a:t>
            </a:r>
            <a:r>
              <a:rPr lang="ru-RU" sz="2000" dirty="0" err="1"/>
              <a:t>тіл</a:t>
            </a:r>
            <a:r>
              <a:rPr lang="ru-RU" sz="2000" dirty="0"/>
              <a:t> </a:t>
            </a:r>
            <a:r>
              <a:rPr lang="ru-RU" sz="2000" dirty="0" err="1"/>
              <a:t>порталында</a:t>
            </a:r>
            <a:r>
              <a:rPr lang="ru-RU" sz="2000" dirty="0"/>
              <a:t> (</a:t>
            </a:r>
            <a:r>
              <a:rPr lang="en-US" sz="2000" dirty="0"/>
              <a:t>http://www.microsoft.com/Language/en-us/default) </a:t>
            </a:r>
            <a:r>
              <a:rPr lang="ru-RU" sz="2000" dirty="0" err="1"/>
              <a:t>қол</a:t>
            </a:r>
            <a:r>
              <a:rPr lang="ru-RU" sz="2000" dirty="0"/>
              <a:t> </a:t>
            </a:r>
            <a:r>
              <a:rPr lang="ru-RU" sz="2000" dirty="0" err="1"/>
              <a:t>жетімді</a:t>
            </a:r>
            <a:r>
              <a:rPr lang="ru-RU" sz="2000" dirty="0"/>
              <a:t>. .</a:t>
            </a:r>
            <a:r>
              <a:rPr lang="en-US" sz="2000" dirty="0" err="1"/>
              <a:t>aspx</a:t>
            </a:r>
            <a:r>
              <a:rPr lang="en-US" sz="2000" dirty="0"/>
              <a:t>) </a:t>
            </a:r>
            <a:r>
              <a:rPr lang="ru-RU" sz="2000" dirty="0" err="1"/>
              <a:t>сонымен</a:t>
            </a:r>
            <a:r>
              <a:rPr lang="ru-RU" sz="2000" dirty="0"/>
              <a:t> </a:t>
            </a:r>
            <a:r>
              <a:rPr lang="ru-RU" sz="2000" dirty="0" err="1"/>
              <a:t>қатар</a:t>
            </a:r>
            <a:r>
              <a:rPr lang="ru-RU" sz="2000" dirty="0"/>
              <a:t> </a:t>
            </a:r>
            <a:r>
              <a:rPr lang="ru-RU" sz="2000" dirty="0" err="1"/>
              <a:t>тіл</a:t>
            </a:r>
            <a:r>
              <a:rPr lang="ru-RU" sz="2000" dirty="0"/>
              <a:t> </a:t>
            </a:r>
            <a:r>
              <a:rPr lang="ru-RU" sz="2000" dirty="0" err="1"/>
              <a:t>интерфейсі</a:t>
            </a:r>
            <a:r>
              <a:rPr lang="ru-RU" sz="2000" dirty="0"/>
              <a:t> </a:t>
            </a:r>
            <a:r>
              <a:rPr lang="ru-RU" sz="2000" dirty="0" err="1"/>
              <a:t>бумаларын</a:t>
            </a:r>
            <a:r>
              <a:rPr lang="ru-RU" sz="2000" dirty="0"/>
              <a:t> </a:t>
            </a:r>
            <a:r>
              <a:rPr lang="ru-RU" sz="2000" dirty="0" err="1"/>
              <a:t>алуға</a:t>
            </a:r>
            <a:r>
              <a:rPr lang="ru-RU" sz="2000" dirty="0"/>
              <a:t> </a:t>
            </a:r>
            <a:r>
              <a:rPr lang="ru-RU" sz="2000" dirty="0" err="1"/>
              <a:t>болады</a:t>
            </a:r>
            <a:r>
              <a:rPr lang="ru-RU" sz="2000" dirty="0"/>
              <a:t> (50-ден </a:t>
            </a:r>
            <a:r>
              <a:rPr lang="ru-RU" sz="2000" dirty="0" err="1"/>
              <a:t>астам</a:t>
            </a:r>
            <a:r>
              <a:rPr lang="ru-RU" sz="2000" dirty="0"/>
              <a:t> </a:t>
            </a:r>
            <a:r>
              <a:rPr lang="ru-RU" sz="2000" dirty="0" err="1"/>
              <a:t>тілде</a:t>
            </a:r>
            <a:r>
              <a:rPr lang="ru-RU" sz="2000" dirty="0"/>
              <a:t> </a:t>
            </a:r>
            <a:r>
              <a:rPr lang="en-US" sz="2000" dirty="0"/>
              <a:t>Windows, Office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en-US" sz="2000" dirty="0"/>
              <a:t>Visual Studio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тегін</a:t>
            </a:r>
            <a:r>
              <a:rPr lang="ru-RU" sz="2000" dirty="0"/>
              <a:t> </a:t>
            </a:r>
            <a:r>
              <a:rPr lang="ru-RU" sz="2000" dirty="0" err="1"/>
              <a:t>тіл</a:t>
            </a:r>
            <a:r>
              <a:rPr lang="ru-RU" sz="2000" dirty="0"/>
              <a:t> </a:t>
            </a:r>
            <a:r>
              <a:rPr lang="ru-RU" sz="2000" dirty="0" err="1"/>
              <a:t>бумалары</a:t>
            </a:r>
            <a:r>
              <a:rPr lang="ru-RU" sz="2000" dirty="0"/>
              <a:t>).</a:t>
            </a: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375396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A84C9AB-26C4-48FA-83F6-C8333CF92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497549"/>
            <a:ext cx="9870831" cy="4668789"/>
          </a:xfrm>
        </p:spPr>
        <p:txBody>
          <a:bodyPr/>
          <a:lstStyle/>
          <a:p>
            <a:r>
              <a:rPr lang="ru-RU" dirty="0" err="1"/>
              <a:t>Глоссарийлер</a:t>
            </a:r>
            <a:r>
              <a:rPr lang="ru-RU" dirty="0"/>
              <a:t> </a:t>
            </a:r>
            <a:r>
              <a:rPr lang="ru-RU" dirty="0" err="1"/>
              <a:t>терминдерді</a:t>
            </a:r>
            <a:r>
              <a:rPr lang="ru-RU" dirty="0"/>
              <a:t> </a:t>
            </a:r>
            <a:r>
              <a:rPr lang="ru-RU" dirty="0" err="1"/>
              <a:t>сақтауға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 </a:t>
            </a:r>
            <a:r>
              <a:rPr lang="ru-RU" dirty="0" err="1"/>
              <a:t>стандартты</a:t>
            </a:r>
            <a:r>
              <a:rPr lang="ru-RU" dirty="0"/>
              <a:t> </a:t>
            </a:r>
            <a:r>
              <a:rPr lang="ru-RU" dirty="0" err="1"/>
              <a:t>пішім</a:t>
            </a:r>
            <a:r>
              <a:rPr lang="ru-RU" dirty="0"/>
              <a:t> </a:t>
            </a:r>
            <a:r>
              <a:rPr lang="en-US" dirty="0"/>
              <a:t>TBX </a:t>
            </a:r>
            <a:r>
              <a:rPr lang="ru-RU" dirty="0" err="1"/>
              <a:t>пішімінде</a:t>
            </a:r>
            <a:r>
              <a:rPr lang="ru-RU" dirty="0"/>
              <a:t> </a:t>
            </a:r>
            <a:r>
              <a:rPr lang="ru-RU" dirty="0" err="1"/>
              <a:t>берілген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Терминдерге</a:t>
            </a:r>
            <a:r>
              <a:rPr lang="ru-RU" dirty="0" smtClean="0"/>
              <a:t> </a:t>
            </a:r>
            <a:r>
              <a:rPr lang="ru-RU" dirty="0" err="1"/>
              <a:t>қоса</a:t>
            </a:r>
            <a:r>
              <a:rPr lang="ru-RU" dirty="0"/>
              <a:t>, </a:t>
            </a:r>
            <a:r>
              <a:rPr lang="en-US" dirty="0"/>
              <a:t>TBX </a:t>
            </a:r>
            <a:r>
              <a:rPr lang="ru-RU" dirty="0" err="1"/>
              <a:t>файлдары</a:t>
            </a:r>
            <a:r>
              <a:rPr lang="ru-RU" dirty="0"/>
              <a:t> </a:t>
            </a:r>
            <a:r>
              <a:rPr lang="en-US" dirty="0"/>
              <a:t>Microsoft </a:t>
            </a:r>
            <a:r>
              <a:rPr lang="ru-RU" dirty="0" err="1"/>
              <a:t>терминдер</a:t>
            </a:r>
            <a:r>
              <a:rPr lang="ru-RU" dirty="0"/>
              <a:t> </a:t>
            </a:r>
            <a:r>
              <a:rPr lang="ru-RU" dirty="0" err="1"/>
              <a:t>базасынан</a:t>
            </a:r>
            <a:r>
              <a:rPr lang="ru-RU" dirty="0"/>
              <a:t>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қамтиды</a:t>
            </a:r>
            <a:r>
              <a:rPr lang="ru-RU" dirty="0" smtClean="0"/>
              <a:t>:</a:t>
            </a:r>
          </a:p>
          <a:p>
            <a:r>
              <a:rPr lang="ru-RU" dirty="0" smtClean="0"/>
              <a:t>-термин идентификаторы </a:t>
            </a:r>
            <a:r>
              <a:rPr lang="ru-RU" dirty="0" err="1" smtClean="0"/>
              <a:t>анықтамасы</a:t>
            </a:r>
            <a:r>
              <a:rPr lang="ru-RU" dirty="0" smtClean="0"/>
              <a:t> </a:t>
            </a:r>
            <a:r>
              <a:rPr lang="ru-RU" dirty="0" err="1" smtClean="0"/>
              <a:t>түпнұсқа</a:t>
            </a:r>
            <a:r>
              <a:rPr lang="ru-RU" dirty="0" smtClean="0"/>
              <a:t> </a:t>
            </a:r>
            <a:r>
              <a:rPr lang="ru-RU" dirty="0" err="1"/>
              <a:t>тілдегі</a:t>
            </a:r>
            <a:r>
              <a:rPr lang="ru-RU" dirty="0"/>
              <a:t> </a:t>
            </a:r>
            <a:r>
              <a:rPr lang="ru-RU" dirty="0" smtClean="0"/>
              <a:t>–термин </a:t>
            </a:r>
            <a:r>
              <a:rPr lang="ru-RU" dirty="0" err="1" smtClean="0"/>
              <a:t>бастапқы</a:t>
            </a:r>
            <a:r>
              <a:rPr lang="ru-RU" dirty="0" smtClean="0"/>
              <a:t> </a:t>
            </a:r>
            <a:r>
              <a:rPr lang="ru-RU" dirty="0" err="1"/>
              <a:t>тіл</a:t>
            </a:r>
            <a:r>
              <a:rPr lang="ru-RU" dirty="0"/>
              <a:t> </a:t>
            </a:r>
            <a:r>
              <a:rPr lang="ru-RU" dirty="0" smtClean="0"/>
              <a:t>идентификаторы </a:t>
            </a:r>
            <a:r>
              <a:rPr lang="ru-RU" dirty="0" err="1" smtClean="0"/>
              <a:t>аударма</a:t>
            </a:r>
            <a:r>
              <a:rPr lang="ru-RU" dirty="0" smtClean="0"/>
              <a:t> </a:t>
            </a:r>
            <a:r>
              <a:rPr lang="ru-RU" dirty="0" err="1"/>
              <a:t>тіліндегі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/>
              <a:t>-</a:t>
            </a:r>
            <a:r>
              <a:rPr lang="ru-RU" dirty="0" err="1" smtClean="0"/>
              <a:t>терминмақсатты</a:t>
            </a:r>
            <a:r>
              <a:rPr lang="ru-RU" dirty="0" smtClean="0"/>
              <a:t> </a:t>
            </a:r>
            <a:r>
              <a:rPr lang="ru-RU" dirty="0" err="1"/>
              <a:t>тіл</a:t>
            </a:r>
            <a:r>
              <a:rPr lang="ru-RU" dirty="0"/>
              <a:t> идентификаторы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5229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7A5E031-6878-4B7E-9129-10ECC5029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MUI (Multilingual User Interface) – </a:t>
            </a:r>
            <a:r>
              <a:rPr lang="ru-RU" dirty="0" err="1"/>
              <a:t>операциялық</a:t>
            </a:r>
            <a:r>
              <a:rPr lang="ru-RU" dirty="0"/>
              <a:t> </a:t>
            </a:r>
            <a:r>
              <a:rPr lang="ru-RU" dirty="0" err="1"/>
              <a:t>жүйелердің</a:t>
            </a:r>
            <a:r>
              <a:rPr lang="ru-RU" dirty="0"/>
              <a:t> </a:t>
            </a:r>
            <a:r>
              <a:rPr lang="ru-RU" dirty="0" err="1"/>
              <a:t>ағылшын</a:t>
            </a:r>
            <a:r>
              <a:rPr lang="ru-RU" dirty="0"/>
              <a:t> </a:t>
            </a:r>
            <a:r>
              <a:rPr lang="ru-RU" dirty="0" err="1"/>
              <a:t>тіліндегі</a:t>
            </a:r>
            <a:r>
              <a:rPr lang="ru-RU" dirty="0"/>
              <a:t> </a:t>
            </a:r>
            <a:r>
              <a:rPr lang="ru-RU" dirty="0" err="1"/>
              <a:t>нұсқаларын</a:t>
            </a:r>
            <a:r>
              <a:rPr lang="ru-RU" dirty="0"/>
              <a:t> </a:t>
            </a:r>
            <a:r>
              <a:rPr lang="ru-RU" dirty="0" err="1"/>
              <a:t>локализациялауға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 </a:t>
            </a:r>
            <a:r>
              <a:rPr lang="en-US" dirty="0"/>
              <a:t>Microsoft </a:t>
            </a:r>
            <a:r>
              <a:rPr lang="ru-RU" dirty="0" err="1"/>
              <a:t>технологиясы</a:t>
            </a:r>
            <a:r>
              <a:rPr lang="ru-RU" dirty="0" smtClean="0"/>
              <a:t>.</a:t>
            </a:r>
          </a:p>
          <a:p>
            <a:r>
              <a:rPr lang="en-US" dirty="0" smtClean="0"/>
              <a:t>LIP </a:t>
            </a:r>
            <a:r>
              <a:rPr lang="en-US" dirty="0"/>
              <a:t>(Language Interface Pack) – </a:t>
            </a:r>
            <a:r>
              <a:rPr lang="ru-RU" dirty="0" err="1"/>
              <a:t>жүйелерді</a:t>
            </a:r>
            <a:r>
              <a:rPr lang="ru-RU" dirty="0"/>
              <a:t> </a:t>
            </a:r>
            <a:r>
              <a:rPr lang="ru-RU" dirty="0" err="1"/>
              <a:t>оңайлатылған</a:t>
            </a:r>
            <a:r>
              <a:rPr lang="ru-RU" dirty="0"/>
              <a:t> </a:t>
            </a:r>
            <a:r>
              <a:rPr lang="ru-RU" dirty="0" err="1"/>
              <a:t>локализациялауға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 </a:t>
            </a:r>
            <a:r>
              <a:rPr lang="en-US" dirty="0"/>
              <a:t>Microsoft </a:t>
            </a:r>
            <a:r>
              <a:rPr lang="ru-RU" dirty="0" err="1"/>
              <a:t>бағдарламалық</a:t>
            </a:r>
            <a:r>
              <a:rPr lang="ru-RU" dirty="0"/>
              <a:t> </a:t>
            </a:r>
            <a:r>
              <a:rPr lang="ru-RU" dirty="0" err="1"/>
              <a:t>өнімі</a:t>
            </a:r>
            <a:r>
              <a:rPr lang="ru-RU" dirty="0"/>
              <a:t> (интерфейс </a:t>
            </a:r>
            <a:r>
              <a:rPr lang="ru-RU" dirty="0" err="1"/>
              <a:t>элементтерінің</a:t>
            </a:r>
            <a:r>
              <a:rPr lang="ru-RU" dirty="0"/>
              <a:t> </a:t>
            </a:r>
            <a:r>
              <a:rPr lang="ru-RU" dirty="0" err="1"/>
              <a:t>шамамен</a:t>
            </a:r>
            <a:r>
              <a:rPr lang="ru-RU" dirty="0"/>
              <a:t> 80%-ы). </a:t>
            </a:r>
            <a:r>
              <a:rPr lang="en-US" dirty="0"/>
              <a:t>LIP MUI </a:t>
            </a:r>
            <a:r>
              <a:rPr lang="ru-RU" dirty="0" err="1"/>
              <a:t>технологиясына</a:t>
            </a:r>
            <a:r>
              <a:rPr lang="ru-RU" dirty="0"/>
              <a:t> </a:t>
            </a:r>
            <a:r>
              <a:rPr lang="ru-RU" dirty="0" err="1"/>
              <a:t>негізделген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4564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BBC9891-6751-47AC-8441-AE5A5C595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0776" y="444114"/>
            <a:ext cx="4644000" cy="1341602"/>
          </a:xfrm>
        </p:spPr>
        <p:txBody>
          <a:bodyPr rtlCol="0">
            <a:noAutofit/>
          </a:bodyPr>
          <a:lstStyle/>
          <a:p>
            <a:pPr rtl="0"/>
            <a:r>
              <a:rPr lang="ru-RU" sz="3500" smtClean="0"/>
              <a:t>Сұрақтар</a:t>
            </a:r>
            <a:r>
              <a:rPr lang="ru-RU" sz="3500" smtClean="0"/>
              <a:t>? </a:t>
            </a:r>
            <a:endParaRPr lang="ru-RU" sz="3500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903E92E-7C10-4FDF-B7B0-BF5A5A7DC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043" y="2139709"/>
            <a:ext cx="5469466" cy="1962082"/>
          </a:xfrm>
        </p:spPr>
        <p:txBody>
          <a:bodyPr rtlCol="0"/>
          <a:lstStyle/>
          <a:p>
            <a:pPr marL="0" indent="0">
              <a:buNone/>
            </a:pPr>
            <a:r>
              <a:rPr lang="ru-RU" dirty="0"/>
              <a:t>...</a:t>
            </a:r>
          </a:p>
          <a:p>
            <a:endParaRPr lang="ru-RU" dirty="0"/>
          </a:p>
        </p:txBody>
      </p:sp>
      <p:sp>
        <p:nvSpPr>
          <p:cNvPr id="4" name="Текст 3">
            <a:extLst>
              <a:ext uri="{FF2B5EF4-FFF2-40B4-BE49-F238E27FC236}">
                <a16:creationId xmlns="" xmlns:a16="http://schemas.microsoft.com/office/drawing/2014/main" id="{5F0C8121-738F-4674-914D-B3EE5ED89F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endParaRPr lang="ru-RU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813365"/>
      </p:ext>
    </p:extLst>
  </p:cSld>
  <p:clrMapOvr>
    <a:masterClrMapping/>
  </p:clrMapOvr>
</p:sld>
</file>

<file path=ppt/theme/theme1.xml><?xml version="1.0" encoding="utf-8"?>
<a:theme xmlns:a="http://schemas.openxmlformats.org/drawingml/2006/main" name="tf22874644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Office_30307872_TF22874644" id="{93FE1A9D-736E-40CB-B67C-057CF5914018}" vid="{87467582-AE40-484C-8492-F76A7EBDCB0E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C31DB6-321D-4487-B0E2-6DD8623328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8E1E7B-2E87-4FF3-8F3F-2C35BCD32914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fb0879af-3eba-417a-a55a-ffe6dcd6ca77"/>
    <ds:schemaRef ds:uri="http://purl.org/dc/terms/"/>
    <ds:schemaRef ds:uri="http://schemas.microsoft.com/sharepoint/v3"/>
    <ds:schemaRef ds:uri="http://purl.org/dc/dcmitype/"/>
    <ds:schemaRef ds:uri="http://schemas.microsoft.com/office/infopath/2007/PartnerControls"/>
    <ds:schemaRef ds:uri="6dc4bcd6-49db-4c07-9060-8acfc67cef9f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385ACAB-C996-4B2F-9E78-9D032D37D8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tf22874644</Template>
  <TotalTime>0</TotalTime>
  <Words>497</Words>
  <Application>Microsoft Office PowerPoint</Application>
  <PresentationFormat>Произвольный</PresentationFormat>
  <Paragraphs>46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tf22874644</vt:lpstr>
      <vt:lpstr>Тілдік ресурстар</vt:lpstr>
      <vt:lpstr>Презентация PowerPoint</vt:lpstr>
      <vt:lpstr>Презентация PowerPoint</vt:lpstr>
      <vt:lpstr>Презентация PowerPoint</vt:lpstr>
      <vt:lpstr>Презентация PowerPoint</vt:lpstr>
      <vt:lpstr>Ашық желі ТМБ мысалдары </vt:lpstr>
      <vt:lpstr>Презентация PowerPoint</vt:lpstr>
      <vt:lpstr>Презентация PowerPoint</vt:lpstr>
      <vt:lpstr>Сұрақтар?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2020-07-06T05:37:12Z</dcterms:created>
  <dcterms:modified xsi:type="dcterms:W3CDTF">2021-11-07T18:05:40Z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